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95" r:id="rId3"/>
    <p:sldId id="276" r:id="rId4"/>
    <p:sldId id="298" r:id="rId5"/>
    <p:sldId id="304" r:id="rId6"/>
    <p:sldId id="305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96" r:id="rId33"/>
    <p:sldId id="288" r:id="rId34"/>
    <p:sldId id="292" r:id="rId35"/>
    <p:sldId id="306" r:id="rId36"/>
    <p:sldId id="307" r:id="rId37"/>
    <p:sldId id="299" r:id="rId38"/>
    <p:sldId id="291" r:id="rId39"/>
    <p:sldId id="297" r:id="rId40"/>
    <p:sldId id="290" r:id="rId41"/>
    <p:sldId id="260" r:id="rId42"/>
    <p:sldId id="300" r:id="rId43"/>
    <p:sldId id="301" r:id="rId44"/>
    <p:sldId id="303" r:id="rId45"/>
    <p:sldId id="289" r:id="rId46"/>
    <p:sldId id="302" r:id="rId47"/>
    <p:sldId id="308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Bauhaus 93" panose="04030905020B02020C02" pitchFamily="82" charset="0"/>
      <p:regular r:id="rId51"/>
    </p:embeddedFont>
    <p:embeddedFont>
      <p:font typeface="Nunito" panose="020B0604020202020204" charset="-93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Hammersmith One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400"/>
    <a:srgbClr val="339966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2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844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33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15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4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7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55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7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hyperlink" Target="https://www.geeksforgeeks.org/introduction-convolution-neural-network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Dai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, Hoang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CNN architecture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 Graph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1127136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233" y="341450"/>
            <a:ext cx="40227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893815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9" y="1383650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4012" y="226523"/>
            <a:ext cx="37817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3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41948" y="61814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42836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72700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. Chain </a:t>
            </a: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96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;p14"/>
          <p:cNvSpPr txBox="1"/>
          <p:nvPr/>
        </p:nvSpPr>
        <p:spPr>
          <a:xfrm>
            <a:off x="272825" y="296568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6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1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79" y="696157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805612" cy="524622"/>
            <a:chOff x="3361750" y="1034655"/>
            <a:chExt cx="2805612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CNN Architecture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 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experiment 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each layer class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Purpose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</a:t>
              </a:r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Layers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Visualization 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 using CNN and applications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23038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Solving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2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1" y="30034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42" y="283580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6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3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3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9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45" y="1364843"/>
            <a:ext cx="5484310" cy="24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14449"/>
            <a:ext cx="3953491" cy="23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609322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00475" y="1024916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4" y="300450"/>
            <a:ext cx="4576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4" y="300450"/>
            <a:ext cx="49091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521;p60"/>
          <p:cNvSpPr txBox="1">
            <a:spLocks/>
          </p:cNvSpPr>
          <p:nvPr/>
        </p:nvSpPr>
        <p:spPr>
          <a:xfrm>
            <a:off x="323080" y="3012396"/>
            <a:ext cx="6531376" cy="5137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31351" y="944979"/>
            <a:ext cx="8458435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75756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3;p60"/>
          <p:cNvSpPr txBox="1">
            <a:spLocks/>
          </p:cNvSpPr>
          <p:nvPr/>
        </p:nvSpPr>
        <p:spPr>
          <a:xfrm>
            <a:off x="6213693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accent4"/>
              </a:solidFill>
            </a:endParaRPr>
          </a:p>
        </p:txBody>
      </p:sp>
      <p:sp>
        <p:nvSpPr>
          <p:cNvPr id="10" name="Google Shape;17521;p60"/>
          <p:cNvSpPr txBox="1">
            <a:spLocks/>
          </p:cNvSpPr>
          <p:nvPr/>
        </p:nvSpPr>
        <p:spPr>
          <a:xfrm>
            <a:off x="323080" y="944979"/>
            <a:ext cx="2590833" cy="172187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9984" y="998056"/>
            <a:ext cx="25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Using </a:t>
            </a:r>
            <a:r>
              <a:rPr lang="en-US" sz="1600" dirty="0" smtClean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</a:p>
        </p:txBody>
      </p:sp>
      <p:sp>
        <p:nvSpPr>
          <p:cNvPr id="11" name="Google Shape;17521;p60"/>
          <p:cNvSpPr txBox="1">
            <a:spLocks/>
          </p:cNvSpPr>
          <p:nvPr/>
        </p:nvSpPr>
        <p:spPr>
          <a:xfrm>
            <a:off x="324263" y="3527340"/>
            <a:ext cx="6531376" cy="102858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5405" y="1209415"/>
            <a:ext cx="234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/>
              <a:t>The first convolution layers learn simple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corners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1007" y="1185123"/>
            <a:ext cx="2481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deeper convolution layers learn more complex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textures</a:t>
            </a:r>
            <a:r>
              <a:rPr lang="en-US" sz="16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392" y="3626131"/>
            <a:ext cx="601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Pooling layers </a:t>
            </a:r>
            <a:r>
              <a:rPr lang="en-US" sz="1600" b="1" dirty="0"/>
              <a:t>reduce feature map dimensions </a:t>
            </a:r>
            <a:r>
              <a:rPr lang="en-US" sz="1600" dirty="0"/>
              <a:t>while retaining crucial information using operations like max pooling (selecting maximum values) or average pooling (calculating averages).</a:t>
            </a:r>
            <a:endParaRPr lang="en-US" sz="1600" b="1" dirty="0"/>
          </a:p>
        </p:txBody>
      </p:sp>
      <p:sp>
        <p:nvSpPr>
          <p:cNvPr id="20" name="Google Shape;329;p32"/>
          <p:cNvSpPr txBox="1"/>
          <p:nvPr/>
        </p:nvSpPr>
        <p:spPr>
          <a:xfrm>
            <a:off x="481927" y="421210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Purpose of Convolution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ayers 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p32"/>
          <p:cNvSpPr txBox="1"/>
          <p:nvPr/>
        </p:nvSpPr>
        <p:spPr>
          <a:xfrm>
            <a:off x="386512" y="3004150"/>
            <a:ext cx="543653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Purpose of Pooling </a:t>
            </a:r>
            <a:r>
              <a:rPr lang="en" sz="22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ayers 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2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8675" y="4543668"/>
            <a:ext cx="2877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https://poloclub.github.io/cnn-explainer/</a:t>
            </a:r>
            <a:endParaRPr lang="en-US" sz="1200" dirty="0"/>
          </a:p>
        </p:txBody>
      </p:sp>
      <p:sp>
        <p:nvSpPr>
          <p:cNvPr id="6" name="AutoShape 6" descr="data:image/png;base64,iVBORw0KGgoAAAANSUhEUgAAAZUAAAGTCAYAAADgAo8mAAAAOXRFWHRTb2Z0d2FyZQBNYXRwbG90bGliIHZlcnNpb24zLjcuMSwgaHR0cHM6Ly9tYXRwbG90bGliLm9yZy/bCgiHAAAACXBIWXMAAA9hAAAPYQGoP6dpAAAWIElEQVR4nO3d32vc97kn8GdGP76SbVn+Xce1Yp+0kJZNHThhWRYOuGmhtOR66U0KKaHkTwgqLMX0QtfxTSFXvQzk9twkV23PlixL2Isemj3JHteO5aiN88sjxRqNpJnZiyQq7LGckZ4nsuS8XjBgmc/3mUff+c689Z1fT2s4HA4DAAq0H3QDADw8hAoAZYQKAGWECgBlhAoAZYQKAGWECgBlhAoAZcb34koGg0EsLS3FzMxMtFqtvbhKAIoMh8NYWVmJc+fORbt9/3ORPQmVpaWlmJub24urAuArsri4GOfPn7/vmj0JlZmZmYiI+N5/++8xNjG1F1fJHhkUHEG947mz19Vv9tM9TH/zbrrGYyc+StdotwbpGn/79Ghq+4/fOpXu4cSf89/+dGSxl64x1ttM19g8NJGusX40d0dZPzqW7mGYuJv1N9biX1/99dZj+f3sSah88ZTX2MRUjE0KlYdJq+AIGmtyodKezofK2KH8g8/E4cl0jYpQGRs2uR6m8vfRscl8qIyP558qH9vM364xng+VwUTujtKffLCh8oVRXr7wQj0AZYQKAGWECgBlhAoAZXb86tGrr74aZ8+ejWvXrsVzzz13zzW9Xi96vb+/c2N5eXnXDQJwcOz4TOXkyZOxsbERjz766LZrFhYWYnZ2duviMyoAXw87DpX33nsvxsbG4ubNm9uumZ+fj06ns3VZXFxMNQnAwbDjp79+9rOfRUTE5cuXt13TNE00Te698gAcPF6oB6CMUAGgjFABoIxQAaCMUAGgzJ58SzFfgYJvHC352voT+Ubuns99y/Dxf/gk3cN/Obv9W+RHdb7J9/F/V8+ka7zf/vKvJ7+f/nT+m5J7s/lv1Z06kj9Ax9by31Lc7uW/BXsy+fnvwUT+frY5tfsaw/7o3zrtTAWAMkIFgDJCBYAyQgWAMkIFgDJCBYAyQgWAMkIFgDJCBYAyQgWAMkIFgDJCBYAyQgWAMkIFgDJCBYAyQgWAMoZ0HVAbh/NDe9ZO5vtYO5cfgvSNRz9ObX/5kX9P9/DU4evpGofbvXSNd9dOpGsMhrljYzg5+kCm7WwcSZeI4Xj+GG+t54/PsfV0iWiv5/5+n2jyQ88GY7uvMdjBbnSmAkAZoQJAGaECQBmhAkAZoQJAGaECQBmhAkAZoQJAGaECQBmhAkAZoQJAGaECQBmhAkAZoQJAGaECQJkdz1P53e9+F+Pj43Hjxo149tln77mm1+tFr/f32RLLy8u77/AhNCiYYtM7lq+x9s2NdI25ix+ma/znU++mtv+H5oN0D0fba+ka68P8zItufyLfx2ayj1Z+nspgMl0i+k1+nspwMn9na6/mB6q0urka44fyO3Tj8O7PIdqbox8TO76W7373u9Hv92NiYvuDf2FhIWZnZ7cuc3NzO70aAA6gHYfKb3/724j47OxjMBjcc838/Hx0Op2ty+LiYqpJAA6GHZ8bvvjiixERcfny5W3XNE0TTdPsvisADiQv1ANQRqgAUEaoAFBGqABQRqgAUEaoAFBGqABQRqgAUEaoAFBGqABQRqgAUEaoAFBGqABQpmBc1NdLyYCtE/nhQ925zXSNigFb//XM9XSN2bFuavubvZPpHj7ePJKusVowmermyol0jbvd3DeEtw/lj63uufwxvrxa8fB0KF3h8M18F2MfJ4d0LeeHyI3PJPbnxr3HnNyLMxUAyggVAMoIFQDKCBUAyggVAMoIFQDKCBUAyggVAMoIFQDKCBUAyggVAMoIFQDKCBUAyggVAMoIFQDKCBUAynzthnQNx3Lbb8wUDNg6O/rAm+2cnvskXeOfzlxL17g4lR/09dbqudT2/9b5RrqHT9dzg60iIu728kO67nyQHxYWg9wxOnPm03QLM6c76RpLk/mBZYOJ/G0y3p1K1zh0ZzW1fftO/jaZOLb736O1OfrgNmcqAJQRKgCUESoAlBEqAJQRKgCUESoAlBEqAJTZ8edUXn755Xj88cfj+vXr8dxzz91zTa/Xi16vt/Xz8vLyrhsE4ODY8ZnK6dOn48aNG/Hoo49uu2ZhYSFmZ2e3LnNzc6kmATgYdhwqU1NTcfHixbh58+a2a+bn56PT6WxdFhcXU00CcDDs+Omvn/zkJxERcfny5W3XNE0TTZP/2gsADhYv1ANQRqgAUEaoAFBGqABQRqgAUOZgDenKz8eKjSO5Iqtnh+kemosr6RrfOfF+usZEu5+u8fbq2XSNNz/Y/jNPo1h6/1i6h2EvOb0tIlob+b/RJu/ka2QH0U19c/SBTNt56lT+YwTHp7rpGn9ez39G7vB7+YfJQ+O5G2X40d10D2Orx3Z//X1DugB4AIQKAGWECgBlhAoAZYQKAGWECgBlhAoAZYQKAGWECgBlhAoAZYQKAGWECgBlhAoAZYQKAGWECgBlhAoAZQ7UkK5BQbe948kezq+le5g7fiddoykYsHV99WS6xs2VE+ka772b62Pi4/yB0RqkS0QU1Jj4ND+JbjCR2352Kn+M/9PRd9I1njycH/T115WZdI3esVPpGoMmd6O01jfSPbTWdz98rdUf/fHGmQoAZYQKAGWECgBlhAoAZYQKAGWECgBlhAoAZYQKAGWECgBlhAoAZYQKAGWECgBlhAoAZYQKAGWECgBldjyI4o9//GP84Q9/iLm5uXj22WfvuabX60Wv19v6eXl5efcdAnBg7DhUHnnkkfjBD34QN27c2HbNwsJCXLlyJdPXPW0cyQ8wWntk94NqIiIeO/tRuoe5w3fSNbr95CSmiLi5kpxYFhGL7+UHfU3fyv0uEyvpFiLyh1b0m4I2hgU1kvPbmrHcfSQi4uLEh+kaJ5vely/6Eq8d/0/pGn8+kh/SFWO5A2zY7aZbaK/tftBXqz/6tjt++uudd96Js2fPxvLycgwG9x51Nz8/H51OZ+uyuJif4AbA/rfjM5Uf//jHERHxi1/8Yts1TdNE0xT82QbAgeKFegDKCBUAyggVAMoIFQDKCBUAyggVAMoIFQDKCBUAyggVAMoIFQDKCBUAyggVAMoIFQDK7PhbijMGkxGtyd1v3zuRHzZx7JHcwLDvHV9K91Dhxqcn0jUWb+VnoRy6lrhBP3d4KXe7jnfzx8V6waye9nTBUJYCg+S9uruZn9UzlR3qEhHfmjiSrnGquZuuMcjvjrThZn7GTWtj9zVag9G3daYCQBmhAkAZoQJAGaECQBmhAkAZoQJAGaECQBmhAkAZoQJAGaECQBmhAkAZoQJAGaECQBmhAkAZoQJAGaECQJm9HdI1HtFKXOP68UG6h3889X5q+0ebj9M93OzlB2zd+vhYusbUYn7A1sy7+dvk0Ae5AUT9Jv+30WAiX6Odn0sVg7F8jeGhBz8s7HArP1SqN9xI17izPp2u0c63Ea313P4YtvK36XB89wfXsD/6ts5UACgjVAAoI1QAKCNUACgjVAAoI1QAKCNUACgz8qdGrl69GsPhMH7605/GW2+9Fd1uN5555pl7ru31etHr9bZ+Xl5ezncKwL438pnKiRMn4umnn45r165FRMT09PYfKlpYWIjZ2dmty9zcXL5TAPa9kUPl7t278dprr8X58+djOBxGt9vddu38/Hx0Op2ty+LiYkmzAOxvIz/99cILL2z9+8KFC/dd2zRNNE2z+64AOJC8UA9AGaECQBmhAkAZoQJAGaECQJk9HtLVitZEYtjMbH5azhMzS6ntz018ku7hfy8/mq6x9kF++NCpm8N0jaN/2f6t5aNqDXN9bJ6dSvcwbD/4wVYREf0m38faqdz23z76QbqHCm9v5Kee/aVzMl1jciVdIlq93JCu9pEj6R6Gh3b/jtzhDm4KZyoAlBEqAJQRKgCUESoAlBEqAJQRKgCUESoAlBEqAJQRKgCUESoAlBEqAJQRKgCUESoAlBEqAJQRKgCUESoAlNnjIV0RrcQ1Hp5ZS/fwWHM7tX2/IIf/uno0XWP6r/mbbvYv+f05ceujdI3+mdnc9pP526S/+/lFWzYOFQzYOp0fnLb+SG6YXdPODZSKiPjd6rfTNf519Xy6xvvvnkjX+MYng3SNGMsdo+1T+d9jfWb3B/nm5ujHpTMVAMoIFQDKCBUAyggVAMoIFQDKCBUAyggVAMoIFQDKCBUAyggVAMoIFQDKCBUAyggVAMoIFQDKCBUAyow8lOOll16K48ePxw9/+MP405/+FGfOnImnnnrqnmt7vV70er2tn5eXl/OdArDvjRwqTz75ZLTb7Zieno5Tp07Fxsb2g4AWFhbiypUr/+H/h+OfXXbr+KHu7jf+3GOTuSFd/9Z7JN3D7ZUj6RrNx+kSMXn703SNYTd/mwwncgOIekfzw7G6pwoGbJ0pGOZ0uvfla77E9FRuSNe/r5xO9/B/OmfTNa6/fzJdY/pWfpjd+Fo/XaN/JDcFrnU4P0Vu48ju98Xmxujbjvz017Vr1+I3v/lNbG5uxvT0dNy6dWvbtfPz89HpdLYui4uLIzcEwME1cvw8//zz8fzzz0dExJkzZ+KJJ57Ydm3TNNE0BfNZAThQvFAPQBmhAkAZoQJAGaECQBmhAkAZoQJAGaECQBmhAkAZoQJAGaECQBmhAkAZoQJAGaECQJn8sIEdGIxFtMZ2v/2ZQyvpHs6N5eZVfDye72FyfDNdo2ByRwwnC27+c/nZG8uPHUpt3/l2uoXYPL2erjF1ND8Lpd3O37Jrq5Op7d++9Y10D4O7E+kaze3Eg8Xnpj8Ypmu0+/ka/UO5/TGYzP/9v3Fk9zU2N0bf1pkKAGWECgBlhAoAZYQKAGWECgBlhAoAZYQKAGWECgBlhAoAZYQKAGWECgBlhAoAZYQKAGWECgBlhAoAZYQKAGX2dEjXcOyzy24dGs8PUppp5wb/XBj/JN3DpdN/Tdf4l4sn0zUmV2bTNVqD/ACjzrdzf9v0z+aHY01MbaRrrPfyd6fBar7G+J1cjXZ+V8T4p610jeZO/tia/DRfo5WfqRf9qdzjzsbh/N//m1O7r9FvG9IFwAMgVAAoI1QAKCNUACgjVAAoI1QAKCNUACgz8hvar169Gp1OJ375y1/G73//++h2u/HMM8/cc22v14te7++fHVheXs53CsC+N/KZyqVLl+LYsWMxGAwiImJ6enrbtQsLCzE7O7t1mZuby3cKwL43cqi8/fbbcefOnVhaWorhcBjdbnfbtfPz89HpdLYui4uLJc0CsL+N/PTXCy+8sPXvCxcu3Hdt0zTRNM3uuwLgQPJCPQBlhAoAZYQKAGWECgBlhAoAZfZ0SFer/9llt5bXt/9szKhWBokGIuJYQQz/48zNdI3/efFiusad9SPpGu1efof0jg9S2w8LethYnUrXGFvN99HczdcY3/7d/iOpGNI1luwhomZI10Q3d2xV2TiSu103DuWPi0FiTthgB7vRmQoAZYQKAGWECgBlhAoAZYQKAGWECgBlhAoAZYQKAGWECgBlhAoAZYQKAGWECgBlhAoAZYQKAGWECgBlhAoAZfZ0SFd7I6KdiLF37xxP9/A/unOp7b/XLKV7eKx5P13jyXPvpWv8r+7FdI327cl0jfFuK9dDJ38Yt9dzPUREjK2nS0Tk51JFezO3/dhavonJ5X0yYKtgf24WDMjamM4dX8PEgK0vtBK7s7WD/ehMBYAyQgWAMkIFgDJCBYAyQgWAMkIFgDJCBYAyQgWAMkIFgDJCBYAyQgWAMkIFgDJCBYAyQgWAMkIFgDIjD6K4evVqRET86Ec/iuvXr8eZM2fiqaeeuufaXq8XvV5v6+fl5eVkmwAcBCOHyqVLl2JlZSW+853vxMrKSmxsbGy7dmFhIa5cufIf/r+9GdFODJvp3Dm0+40/988fPZna/t2ZU+kePtw4kq6xuHIsXWPYzU/+GVsrGG6VrDG2lm6hxE4GGW1bo5+vMb6aa6QpGLA1vpYfsNVKDhuLiOhP5Y/PzYIaw+RzQhXHRcpXMaTr+vXrcePGjbh9+3ZMT0/HrVu3tl07Pz8fnU5n67K4uDh6RwAcWCOfqfz85z/f+veZM2fiiSee2HZt0zTRNE2uMwAOHC/UA1BGqABQRqgAUEaoAFBGqABQRqgAUEaoAFBGqABQRqgAUEaoAFBGqABQRqgAUEaoAFBGqABQZuSvvq/Q7n82qGvXOhPpHt755HRq+83stJ2I2Bzka6z2JtM1Yvjghw9VaOXnQZVobz+3bmRj6/kBWRPJIV3tzXwPg/H8sTWoGLDV7I9jfL8co3thHzwkAPCwECoAlBEqAJQRKgCUESoAlBEqAJQRKgCUESoAlBEqAJQRKgCUESoAlBEqAJQRKgCUESoAlBEqAJTZ23kqG8Not3Y/q2FiOZ+BH344k9o+0/8XpsYzQ2U+MyiYhRKT+SEP/en8bZLdpa1+fl+M9dIlor2RPzbG1vJ9RLKNkhkkY/tjjknF3aTgLv+14kwFgDJCBYAyQgWAMkIFgDJCBYAyQgWAMkIFgDIjf07l9ddfjzfeeCNeeOGFeOutt6Lb7cYzzzxzz7W9Xi96vb+/8X95eTnfKQD73sih8vjjj0fTNHHt2rWIiJient527cLCQly5ciXfHQAHyshPf73yyivx5ptvxvnz52M4HEa329127fz8fHQ6na3L4uJiSbMA7G8jn6m8+OKLW/++cOHCfdc2TRNN0+y+KwAOJC/UA1BGqABQRqgAUEaoAFBGqABQZk+HdLX6n112a2IlP3Gn/8FkavsP2rkhXxERU4fW0zVaBcOHxprEjfG5iiFdw95YavtWftZYyXCs8e3fZT+yit8lOyBrvwzHqlCxP9kZZyoAlBEqAJQRKgCUESoAlBEqAJQRKgCUESoAlBEqAJQRKgCUESoAlBEqAJQRKgCUESoAlBEqAJQRKgCU2ZN5KsPhMCIi+uu5oRX9Xn5Iw2AtN2BhuNpL99CPjXSNinkqg25+2MSgm5/JMljLzVOpOC7a+RE30V4fpmuUzP9I7g7zVPj/9Tc+e+z+4rH8flrDUVYl3bp1K+bm5r7qqwHgK7S4uBjnz5+/75o9CZXBYBBLS0sxMzMTrXv8ib28vBxzc3OxuLgYR48e/arbeejZn7Xsz1r2Z6292J/D4TBWVlbi3Llz0W7f/1R2T57+arfbX5puERFHjx51kBWyP2vZn7Xsz1pf9f6cnZ0daZ0X6gEoI1QAKLMvQqVpmvjVr34VTdM86FYeCvZnLfuzlv1Za7/tzz15oR6Ar4d9caYCwMNBqABQRqgAUGZfhMqrr74ab7zxxoNu46Hx8ssvx+3btx90Gw+Nq1evxksvvRR/+9vfHnQrD4WrV6/Gr3/96+j381/xQ8Trr78eV65c2TfH574IlZMnT0a3233QbTw0Tp8+Hb1e/jvK+MyJEyfi6aefjmvXrj3oVh4Kly5dimPHjsVg4Iu5Kjz++OPx/e9/f98cn/siVD766KOYnp5+0G08NI4dOxZLS0sPuo2Hxt27d+O1116Lb33rWw+6lYfC22+/HXfu3IlOp/OgW3kovPLKK/Hmm2/um+PTW4oBKLMvzlQAeDgIFQDKCBUAyggVAMoIFQDKCBUAyggVAMoIFQDKCBUAyggVAMr8P9Uq7uv+piv8AAAAAElFTkSuQmCC"/>
          <p:cNvSpPr>
            <a:spLocks noChangeAspect="1" noChangeArrowheads="1"/>
          </p:cNvSpPr>
          <p:nvPr/>
        </p:nvSpPr>
        <p:spPr bwMode="auto">
          <a:xfrm>
            <a:off x="1485611" y="2280083"/>
            <a:ext cx="1777134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2" y="823640"/>
            <a:ext cx="1944277" cy="19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25" y="843871"/>
            <a:ext cx="1916660" cy="190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56" y="824788"/>
            <a:ext cx="1928130" cy="194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92" y="805809"/>
            <a:ext cx="1969247" cy="1938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45" y="2978664"/>
            <a:ext cx="1958604" cy="1958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44" y="2958062"/>
            <a:ext cx="1955487" cy="1936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93025" y="322846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MNIST digit 0 and 1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78242" y="64292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Image 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2544935" y="63165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4480889" y="61831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2825" y="624874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538" y="2769769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3533" y="277214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Pooling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28771" r="15014" b="43853"/>
          <a:stretch/>
        </p:blipFill>
        <p:spPr>
          <a:xfrm>
            <a:off x="557177" y="1311740"/>
            <a:ext cx="7958262" cy="20712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982" y="928255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result of Cat Dog Image Classification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351" y="4454188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94" y="849570"/>
            <a:ext cx="6309014" cy="35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970" y="3612324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9" y="1120920"/>
            <a:ext cx="8319655" cy="2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Advantages and Disadvantages of CNNs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246" y="4494247"/>
            <a:ext cx="786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https://www.linkedin.com/advice/0/what-advantages-disadvantages-using-convolutional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56" y="731550"/>
            <a:ext cx="752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raw pixel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require manual feature engineering (feature extractor) or pre-processing (PCA)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b="1" dirty="0" smtClean="0"/>
              <a:t>Automatic</a:t>
            </a:r>
            <a:r>
              <a:rPr lang="en-US" dirty="0" smtClean="0"/>
              <a:t> feature extractor </a:t>
            </a:r>
          </a:p>
          <a:p>
            <a:pPr lvl="2"/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A</a:t>
            </a:r>
            <a:r>
              <a:rPr lang="en-US" dirty="0" smtClean="0"/>
              <a:t>dapt </a:t>
            </a:r>
            <a:r>
              <a:rPr lang="en-US" dirty="0"/>
              <a:t>to the most salient </a:t>
            </a:r>
            <a:r>
              <a:rPr lang="en-US" b="1" dirty="0"/>
              <a:t>characteristics of the images</a:t>
            </a:r>
            <a:r>
              <a:rPr lang="en-US" dirty="0"/>
              <a:t>, such as </a:t>
            </a:r>
            <a:r>
              <a:rPr lang="en-US" dirty="0" smtClean="0"/>
              <a:t>	edges</a:t>
            </a:r>
            <a:r>
              <a:rPr lang="en-US" dirty="0"/>
              <a:t>, </a:t>
            </a:r>
            <a:r>
              <a:rPr lang="en-US" dirty="0" smtClean="0"/>
              <a:t>		shapes</a:t>
            </a:r>
            <a:r>
              <a:rPr lang="en-US" dirty="0"/>
              <a:t>, colors, textures, and </a:t>
            </a:r>
            <a:r>
              <a:rPr lang="en-US" dirty="0" smtClean="0"/>
              <a:t>objects </a:t>
            </a:r>
            <a:r>
              <a:rPr lang="en-US" dirty="0" smtClean="0">
                <a:sym typeface="Wingdings" panose="05000000000000000000" pitchFamily="2" charset="2"/>
              </a:rPr>
              <a:t> generalize well to new data and 	</a:t>
            </a:r>
            <a:r>
              <a:rPr lang="en-US" b="1" dirty="0" smtClean="0">
                <a:sym typeface="Wingdings" panose="05000000000000000000" pitchFamily="2" charset="2"/>
              </a:rPr>
              <a:t>recognize 	pattern of image</a:t>
            </a:r>
            <a:r>
              <a:rPr lang="en-US" dirty="0" smtClean="0">
                <a:sym typeface="Wingdings" panose="05000000000000000000" pitchFamily="2" charset="2"/>
              </a:rPr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Dimensionally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training and inference faster and more </a:t>
            </a:r>
            <a:r>
              <a:rPr lang="en-US" dirty="0" smtClean="0"/>
              <a:t>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Transfer Learning</a:t>
            </a:r>
            <a:r>
              <a:rPr lang="en-US" b="1" dirty="0" smtClean="0"/>
              <a:t>,</a:t>
            </a:r>
            <a:r>
              <a:rPr lang="en-US" dirty="0" smtClean="0"/>
              <a:t> data argumentation.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6556" y="2762875"/>
            <a:ext cx="619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Disadvantages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 to interpret and explain: </a:t>
            </a:r>
            <a:r>
              <a:rPr lang="en-US" dirty="0" smtClean="0">
                <a:solidFill>
                  <a:srgbClr val="FF0000"/>
                </a:solidFill>
              </a:rPr>
              <a:t>human interpretable</a:t>
            </a:r>
            <a:r>
              <a:rPr lang="en-US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 </a:t>
            </a:r>
            <a:r>
              <a:rPr lang="en-US" dirty="0"/>
              <a:t>a </a:t>
            </a:r>
            <a:r>
              <a:rPr lang="en-US" b="1" dirty="0"/>
              <a:t>large amount of labeled data </a:t>
            </a:r>
            <a:r>
              <a:rPr lang="en-US" dirty="0"/>
              <a:t>to train </a:t>
            </a:r>
            <a:r>
              <a:rPr lang="en-US" dirty="0" smtClean="0"/>
              <a:t>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Hardware: </a:t>
            </a:r>
            <a:r>
              <a:rPr lang="en-US" b="1" dirty="0"/>
              <a:t>computation </a:t>
            </a:r>
            <a:r>
              <a:rPr lang="en-US" b="1" dirty="0" smtClean="0"/>
              <a:t>cost</a:t>
            </a:r>
            <a:r>
              <a:rPr lang="en-US" dirty="0"/>
              <a:t> </a:t>
            </a:r>
            <a:r>
              <a:rPr lang="en-US" b="1" dirty="0" smtClean="0"/>
              <a:t>(GPU)</a:t>
            </a:r>
            <a:r>
              <a:rPr lang="en-US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Curse of Dimensionality</a:t>
            </a:r>
            <a:r>
              <a:rPr lang="en-US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16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7521;p60"/>
          <p:cNvSpPr txBox="1">
            <a:spLocks/>
          </p:cNvSpPr>
          <p:nvPr/>
        </p:nvSpPr>
        <p:spPr>
          <a:xfrm>
            <a:off x="341497" y="311888"/>
            <a:ext cx="8426674" cy="53903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3" name="Google Shape;17521;p60"/>
          <p:cNvSpPr txBox="1">
            <a:spLocks/>
          </p:cNvSpPr>
          <p:nvPr/>
        </p:nvSpPr>
        <p:spPr>
          <a:xfrm>
            <a:off x="341497" y="850927"/>
            <a:ext cx="8426674" cy="372192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65857" y="314890"/>
            <a:ext cx="469624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Tasks using CNN and applications</a:t>
            </a:r>
            <a:r>
              <a:rPr lang="en" sz="22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7" y="1233270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21;p60"/>
          <p:cNvSpPr txBox="1">
            <a:spLocks/>
          </p:cNvSpPr>
          <p:nvPr/>
        </p:nvSpPr>
        <p:spPr>
          <a:xfrm>
            <a:off x="625972" y="1705170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1;p60"/>
          <p:cNvSpPr txBox="1">
            <a:spLocks/>
          </p:cNvSpPr>
          <p:nvPr/>
        </p:nvSpPr>
        <p:spPr>
          <a:xfrm>
            <a:off x="625971" y="212890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Google Shape;17521;p60"/>
          <p:cNvSpPr txBox="1">
            <a:spLocks/>
          </p:cNvSpPr>
          <p:nvPr/>
        </p:nvSpPr>
        <p:spPr>
          <a:xfrm>
            <a:off x="625971" y="2552632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9" name="Google Shape;17521;p60"/>
          <p:cNvSpPr txBox="1">
            <a:spLocks/>
          </p:cNvSpPr>
          <p:nvPr/>
        </p:nvSpPr>
        <p:spPr>
          <a:xfrm>
            <a:off x="625972" y="297415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462" y="1794544"/>
            <a:ext cx="25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Image Classification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462" y="2200996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462" y="2652228"/>
            <a:ext cx="189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Detection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462" y="3044550"/>
            <a:ext cx="229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Image Segmentation 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0203" y="850925"/>
            <a:ext cx="0" cy="37219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0" name="Google Shape;16710;p59"/>
          <p:cNvSpPr txBox="1">
            <a:spLocks/>
          </p:cNvSpPr>
          <p:nvPr/>
        </p:nvSpPr>
        <p:spPr>
          <a:xfrm>
            <a:off x="2925200" y="3371429"/>
            <a:ext cx="4612855" cy="9711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5" name="Google Shape;16710;p59"/>
          <p:cNvSpPr txBox="1">
            <a:spLocks/>
          </p:cNvSpPr>
          <p:nvPr/>
        </p:nvSpPr>
        <p:spPr>
          <a:xfrm>
            <a:off x="2925200" y="1127028"/>
            <a:ext cx="3294418" cy="71413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29" name="Google Shape;16710;p59"/>
          <p:cNvSpPr txBox="1">
            <a:spLocks/>
          </p:cNvSpPr>
          <p:nvPr/>
        </p:nvSpPr>
        <p:spPr>
          <a:xfrm>
            <a:off x="2925200" y="2171368"/>
            <a:ext cx="4302642" cy="93070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5938" y="1314817"/>
            <a:ext cx="260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Shoes Virtual Try-on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9596" y="2245439"/>
            <a:ext cx="373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Dat</a:t>
            </a:r>
            <a:r>
              <a:rPr lang="en-US" sz="1600" dirty="0"/>
              <a:t> Tran, Long Nguyen </a:t>
            </a:r>
            <a:r>
              <a:rPr lang="en-US" sz="1600" dirty="0" err="1"/>
              <a:t>Huu</a:t>
            </a:r>
            <a:r>
              <a:rPr lang="en-US" sz="1600" dirty="0"/>
              <a:t> Hoang, </a:t>
            </a:r>
            <a:r>
              <a:rPr lang="en-US" sz="1600" dirty="0" err="1"/>
              <a:t>Quan</a:t>
            </a:r>
            <a:r>
              <a:rPr lang="en-US" sz="1600" dirty="0"/>
              <a:t> Hoang Ngoc, Thu Tran Van </a:t>
            </a:r>
            <a:r>
              <a:rPr lang="en-US" sz="1600" dirty="0" err="1"/>
              <a:t>Anh</a:t>
            </a:r>
            <a:r>
              <a:rPr lang="en-US" sz="1600" dirty="0"/>
              <a:t>, Truong Le </a:t>
            </a:r>
            <a:r>
              <a:rPr lang="en-US" sz="1600" dirty="0" err="1"/>
              <a:t>Trong</a:t>
            </a:r>
            <a:r>
              <a:rPr lang="en-US" sz="1600" dirty="0"/>
              <a:t> Dai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5928" y="3449178"/>
            <a:ext cx="427432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dirty="0"/>
              <a:t>Paper </a:t>
            </a:r>
            <a:r>
              <a:rPr lang="en-US" sz="1600" dirty="0" err="1"/>
              <a:t>ARShoe</a:t>
            </a:r>
            <a:r>
              <a:rPr lang="en-US" sz="1600" dirty="0"/>
              <a:t>: Real-Time Augmented Reality Shoe Try-on System on Smartphones </a:t>
            </a:r>
            <a:r>
              <a:rPr lang="en-US" sz="1500" dirty="0"/>
              <a:t>(https://arxiv.org/pdf/2108.10515.pdf)</a:t>
            </a:r>
          </a:p>
        </p:txBody>
      </p:sp>
      <p:sp>
        <p:nvSpPr>
          <p:cNvPr id="37" name="Google Shape;16710;p59"/>
          <p:cNvSpPr txBox="1">
            <a:spLocks/>
          </p:cNvSpPr>
          <p:nvPr/>
        </p:nvSpPr>
        <p:spPr>
          <a:xfrm>
            <a:off x="2128472" y="1253211"/>
            <a:ext cx="1404453" cy="461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3214" y="1323617"/>
            <a:ext cx="148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Shoes Match</a:t>
            </a:r>
            <a:endParaRPr lang="en-US" sz="1600" b="1" dirty="0"/>
          </a:p>
        </p:txBody>
      </p:sp>
      <p:sp>
        <p:nvSpPr>
          <p:cNvPr id="41" name="Google Shape;16710;p59"/>
          <p:cNvSpPr txBox="1">
            <a:spLocks/>
          </p:cNvSpPr>
          <p:nvPr/>
        </p:nvSpPr>
        <p:spPr>
          <a:xfrm>
            <a:off x="2123214" y="2422559"/>
            <a:ext cx="1097021" cy="466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9044" y="2480315"/>
            <a:ext cx="131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LQD.QT</a:t>
            </a:r>
            <a:endParaRPr lang="en-US" sz="1600" b="1" dirty="0"/>
          </a:p>
        </p:txBody>
      </p:sp>
      <p:sp>
        <p:nvSpPr>
          <p:cNvPr id="42" name="Google Shape;16710;p59"/>
          <p:cNvSpPr txBox="1">
            <a:spLocks/>
          </p:cNvSpPr>
          <p:nvPr/>
        </p:nvSpPr>
        <p:spPr>
          <a:xfrm>
            <a:off x="1583745" y="3531996"/>
            <a:ext cx="1673011" cy="65967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917" y="3538078"/>
            <a:ext cx="16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References: </a:t>
            </a:r>
            <a:r>
              <a:rPr lang="en-US" sz="1600" b="1" dirty="0"/>
              <a:t>Paper </a:t>
            </a:r>
            <a:r>
              <a:rPr lang="en-US" sz="1600" b="1" dirty="0" err="1"/>
              <a:t>ARShoe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51" name="Google Shape;329;p32"/>
          <p:cNvSpPr txBox="1"/>
          <p:nvPr/>
        </p:nvSpPr>
        <p:spPr>
          <a:xfrm>
            <a:off x="350464" y="392599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LQD.QT Product</a:t>
            </a:r>
            <a:r>
              <a:rPr lang="en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3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21;p60"/>
          <p:cNvSpPr txBox="1">
            <a:spLocks/>
          </p:cNvSpPr>
          <p:nvPr/>
        </p:nvSpPr>
        <p:spPr>
          <a:xfrm>
            <a:off x="326065" y="938903"/>
            <a:ext cx="8466706" cy="366853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6065" y="938902"/>
            <a:ext cx="8466706" cy="284198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26065" y="3877760"/>
            <a:ext cx="8466706" cy="8875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0" name="Google Shape;329;p32"/>
          <p:cNvSpPr txBox="1"/>
          <p:nvPr/>
        </p:nvSpPr>
        <p:spPr>
          <a:xfrm>
            <a:off x="496103" y="323379"/>
            <a:ext cx="429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521;p60"/>
          <p:cNvSpPr txBox="1">
            <a:spLocks/>
          </p:cNvSpPr>
          <p:nvPr/>
        </p:nvSpPr>
        <p:spPr>
          <a:xfrm>
            <a:off x="396949" y="992358"/>
            <a:ext cx="8321749" cy="25208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4" name="Google Shape;17521;p60"/>
          <p:cNvSpPr txBox="1">
            <a:spLocks/>
          </p:cNvSpPr>
          <p:nvPr/>
        </p:nvSpPr>
        <p:spPr>
          <a:xfrm>
            <a:off x="4289581" y="1389131"/>
            <a:ext cx="4429117" cy="118950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5" name="Google Shape;17521;p60"/>
          <p:cNvSpPr txBox="1">
            <a:spLocks/>
          </p:cNvSpPr>
          <p:nvPr/>
        </p:nvSpPr>
        <p:spPr>
          <a:xfrm>
            <a:off x="4291162" y="2578837"/>
            <a:ext cx="4427536" cy="11202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u="sng" dirty="0">
                <a:solidFill>
                  <a:srgbClr val="3D4594"/>
                </a:solidFill>
              </a:rPr>
              <a:t>www.pycodemates.com/2023/07/backward-pass-in-convolutional-neural-network-explained</a:t>
            </a:r>
          </a:p>
        </p:txBody>
      </p:sp>
      <p:sp>
        <p:nvSpPr>
          <p:cNvPr id="26" name="Google Shape;17521;p60"/>
          <p:cNvSpPr txBox="1">
            <a:spLocks/>
          </p:cNvSpPr>
          <p:nvPr/>
        </p:nvSpPr>
        <p:spPr>
          <a:xfrm>
            <a:off x="396949" y="1389131"/>
            <a:ext cx="3894212" cy="86074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7" name="Google Shape;17521;p60"/>
          <p:cNvSpPr txBox="1">
            <a:spLocks/>
          </p:cNvSpPr>
          <p:nvPr/>
        </p:nvSpPr>
        <p:spPr>
          <a:xfrm>
            <a:off x="396949" y="2245855"/>
            <a:ext cx="3894212" cy="697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65" y="1457424"/>
            <a:ext cx="4068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Geekforgeek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https://www.geeksforgeeks.org/introduction-convolution-neural-network/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7" y="2360570"/>
            <a:ext cx="39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3"/>
              </a:rPr>
              <a:t>How does Backpropagation work in a CNN? | Medium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6103" y="1011668"/>
            <a:ext cx="450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Content</a:t>
            </a:r>
            <a:endParaRPr lang="en-US" sz="2400" dirty="0"/>
          </a:p>
        </p:txBody>
      </p:sp>
      <p:sp>
        <p:nvSpPr>
          <p:cNvPr id="28" name="Google Shape;17521;p60"/>
          <p:cNvSpPr txBox="1">
            <a:spLocks/>
          </p:cNvSpPr>
          <p:nvPr/>
        </p:nvSpPr>
        <p:spPr>
          <a:xfrm>
            <a:off x="396948" y="2943374"/>
            <a:ext cx="3894291" cy="7556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65" y="3045350"/>
            <a:ext cx="366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4"/>
              </a:rPr>
              <a:t>Backpropagation In Convolutional Neural Networks | </a:t>
            </a:r>
            <a:r>
              <a:rPr lang="en-US" u="sng" dirty="0" err="1">
                <a:solidFill>
                  <a:srgbClr val="3D4594"/>
                </a:solidFill>
                <a:hlinkClick r:id="rId4"/>
              </a:rPr>
              <a:t>DeepGrid</a:t>
            </a:r>
            <a:r>
              <a:rPr lang="en-US" u="sng" dirty="0">
                <a:solidFill>
                  <a:srgbClr val="3D4594"/>
                </a:solidFill>
                <a:hlinkClick r:id="rId4"/>
              </a:rPr>
              <a:t> (jefkine.com)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31" name="Google Shape;17521;p60"/>
          <p:cNvSpPr txBox="1">
            <a:spLocks/>
          </p:cNvSpPr>
          <p:nvPr/>
        </p:nvSpPr>
        <p:spPr>
          <a:xfrm>
            <a:off x="326065" y="4259739"/>
            <a:ext cx="8466706" cy="503258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14" y="1410434"/>
            <a:ext cx="438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5"/>
              </a:rPr>
              <a:t>Only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Numpy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Duk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Seo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| The Bioinformatics Press | Medium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714" y="3812795"/>
            <a:ext cx="767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</a:t>
            </a:r>
            <a:r>
              <a:rPr lang="en-US" sz="2400" dirty="0" smtClean="0"/>
              <a:t>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6549" y="4349785"/>
            <a:ext cx="4079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/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386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Formular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in Traditional Layers (Nerual Network)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50737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Sourcecode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Demo for Layers 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600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ViCNN.ipynb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4" y="300450"/>
            <a:ext cx="530928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of Gradient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Exploding and Vanishing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Activation,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" sz="1600" b="1" dirty="0" smtClean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Initialization Method, Training Update Method (Adam)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246" y="1325880"/>
            <a:ext cx="493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5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211757" y="213136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492" y="644236"/>
            <a:ext cx="5950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b="1" dirty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211757" y="2508609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492" y="2891218"/>
            <a:ext cx="624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Convolution</a:t>
            </a:r>
            <a:r>
              <a:rPr lang="en-US" sz="1600" dirty="0" smtClean="0"/>
              <a:t> layers use learnable filters to detect specific </a:t>
            </a:r>
            <a:r>
              <a:rPr lang="en-US" sz="1600" b="1" dirty="0" smtClean="0">
                <a:solidFill>
                  <a:srgbClr val="FF0000"/>
                </a:solidFill>
              </a:rPr>
              <a:t>patterns in input data</a:t>
            </a:r>
            <a:r>
              <a:rPr lang="en-US" sz="1600" dirty="0" smtClean="0"/>
              <a:t>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Pooling</a:t>
            </a:r>
            <a:r>
              <a:rPr lang="en-US" sz="1600" dirty="0" smtClean="0"/>
              <a:t>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T</a:t>
            </a: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 CNN Models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162" y="2655366"/>
            <a:ext cx="608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https://datagen.tech/guides/computer-vision/cnn-convolutional-neural-network/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162" y="731550"/>
            <a:ext cx="5084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VGG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AlexNet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 smtClean="0"/>
              <a:t>ResNet</a:t>
            </a:r>
            <a:endParaRPr lang="en-US" sz="1800" i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GoogLeNet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err="1"/>
              <a:t>MobileNet</a:t>
            </a:r>
            <a:endParaRPr lang="en-US" sz="180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u="sng" dirty="0" smtClean="0"/>
              <a:t>R-CNN and Fast R-CNN, Faster R-CNN </a:t>
            </a:r>
            <a:endParaRPr lang="en-US" sz="1800" i="1" u="sng" dirty="0"/>
          </a:p>
        </p:txBody>
      </p:sp>
    </p:spTree>
    <p:extLst>
      <p:ext uri="{BB962C8B-B14F-4D97-AF65-F5344CB8AC3E}">
        <p14:creationId xmlns:p14="http://schemas.microsoft.com/office/powerpoint/2010/main" val="12573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3025" y="485086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https://poloclub.github.io/cnn-explainer/</a:t>
            </a:r>
          </a:p>
        </p:txBody>
      </p:sp>
      <p:sp>
        <p:nvSpPr>
          <p:cNvPr id="6" name="AutoShape 6" descr="data:image/png;base64,iVBORw0KGgoAAAANSUhEUgAAAZUAAAGTCAYAAADgAo8mAAAAOXRFWHRTb2Z0d2FyZQBNYXRwbG90bGliIHZlcnNpb24zLjcuMSwgaHR0cHM6Ly9tYXRwbG90bGliLm9yZy/bCgiHAAAACXBIWXMAAA9hAAAPYQGoP6dpAAAWIElEQVR4nO3d32vc97kn8GdGP76SbVn+Xce1Yp+0kJZNHThhWRYOuGmhtOR66U0KKaHkTwgqLMX0QtfxTSFXvQzk9twkV23PlixL2Isemj3JHteO5aiN88sjxRqNpJnZiyQq7LGckZ4nsuS8XjBgmc/3mUff+c689Z1fT2s4HA4DAAq0H3QDADw8hAoAZYQKAGWECgBlhAoAZYQKAGWECgBlhAoAZcb34koGg0EsLS3FzMxMtFqtvbhKAIoMh8NYWVmJc+fORbt9/3ORPQmVpaWlmJub24urAuArsri4GOfPn7/vmj0JlZmZmYiI+N5/++8xNjG1F1fJHhkUHEG947mz19Vv9tM9TH/zbrrGYyc+StdotwbpGn/79Ghq+4/fOpXu4cSf89/+dGSxl64x1ttM19g8NJGusX40d0dZPzqW7mGYuJv1N9biX1/99dZj+f3sSah88ZTX2MRUjE0KlYdJq+AIGmtyodKezofK2KH8g8/E4cl0jYpQGRs2uR6m8vfRscl8qIyP558qH9vM364xng+VwUTujtKffLCh8oVRXr7wQj0AZYQKAGWECgBlhAoAZXb86tGrr74aZ8+ejWvXrsVzzz13zzW9Xi96vb+/c2N5eXnXDQJwcOz4TOXkyZOxsbERjz766LZrFhYWYnZ2duviMyoAXw87DpX33nsvxsbG4ubNm9uumZ+fj06ns3VZXFxMNQnAwbDjp79+9rOfRUTE5cuXt13TNE00Te698gAcPF6oB6CMUAGgjFABoIxQAaCMUAGgzJ58SzFfgYJvHC352voT+Ubuns99y/Dxf/gk3cN/Obv9W+RHdb7J9/F/V8+ka7zf/vKvJ7+f/nT+m5J7s/lv1Z06kj9Ax9by31Lc7uW/BXsy+fnvwUT+frY5tfsaw/7o3zrtTAWAMkIFgDJCBYAyQgWAMkIFgDJCBYAyQgWAMkIFgDJCBYAyQgWAMkIFgDJCBYAyQgWAMkIFgDJCBYAyQgWAMoZ0HVAbh/NDe9ZO5vtYO5cfgvSNRz9ObX/5kX9P9/DU4evpGofbvXSNd9dOpGsMhrljYzg5+kCm7WwcSZeI4Xj+GG+t54/PsfV0iWiv5/5+n2jyQ88GY7uvMdjBbnSmAkAZoQJAGaECQBmhAkAZoQJAGaECQBmhAkAZoQJAGaECQBmhAkAZoQJAGaECQBmhAkAZoQJAGaECQJkdz1P53e9+F+Pj43Hjxo149tln77mm1+tFr/f32RLLy8u77/AhNCiYYtM7lq+x9s2NdI25ix+ma/znU++mtv+H5oN0D0fba+ka68P8zItufyLfx2ayj1Z+nspgMl0i+k1+nspwMn9na6/mB6q0urka44fyO3Tj8O7PIdqbox8TO76W7373u9Hv92NiYvuDf2FhIWZnZ7cuc3NzO70aAA6gHYfKb3/724j47OxjMBjcc838/Hx0Op2ty+LiYqpJAA6GHZ8bvvjiixERcfny5W3XNE0TTdPsvisADiQv1ANQRqgAUEaoAFBGqABQRqgAUEaoAFBGqABQRqgAUEaoAFBGqABQRqgAUEaoAFBGqABQpmBc1NdLyYCtE/nhQ925zXSNigFb//XM9XSN2bFuavubvZPpHj7ePJKusVowmermyol0jbvd3DeEtw/lj63uufwxvrxa8fB0KF3h8M18F2MfJ4d0LeeHyI3PJPbnxr3HnNyLMxUAyggVAMoIFQDKCBUAyggVAMoIFQDKCBUAyggVAMoIFQDKCBUAyggVAMoIFQDKCBUAyggVAMoIFQDKCBUAynzthnQNx3Lbb8wUDNg6O/rAm+2cnvskXeOfzlxL17g4lR/09dbqudT2/9b5RrqHT9dzg60iIu728kO67nyQHxYWg9wxOnPm03QLM6c76RpLk/mBZYOJ/G0y3p1K1zh0ZzW1fftO/jaZOLb736O1OfrgNmcqAJQRKgCUESoAlBEqAJQRKgCUESoAlBEqAJTZ8edUXn755Xj88cfj+vXr8dxzz91zTa/Xi16vt/Xz8vLyrhsE4ODY8ZnK6dOn48aNG/Hoo49uu2ZhYSFmZ2e3LnNzc6kmATgYdhwqU1NTcfHixbh58+a2a+bn56PT6WxdFhcXU00CcDDs+Omvn/zkJxERcfny5W3XNE0TTZP/2gsADhYv1ANQRqgAUEaoAFBGqABQRqgAUOZgDenKz8eKjSO5Iqtnh+kemosr6RrfOfF+usZEu5+u8fbq2XSNNz/Y/jNPo1h6/1i6h2EvOb0tIlob+b/RJu/ka2QH0U19c/SBTNt56lT+YwTHp7rpGn9ez39G7vB7+YfJQ+O5G2X40d10D2Orx3Z//X1DugB4AIQKAGWECgBlhAoAZYQKAGWECgBlhAoAZYQKAGWECgBlhAoAZYQKAGWECgBlhAoAZYQKAGWECgBlhAoAZQ7UkK5BQbe948kezq+le5g7fiddoykYsHV99WS6xs2VE+ka772b62Pi4/yB0RqkS0QU1Jj4ND+JbjCR2352Kn+M/9PRd9I1njycH/T115WZdI3esVPpGoMmd6O01jfSPbTWdz98rdUf/fHGmQoAZYQKAGWECgBlhAoAZYQKAGWECgBlhAoAZYQKAGWECgBlhAoAZYQKAGWECgBlhAoAZYQKAGWECgBldjyI4o9//GP84Q9/iLm5uXj22WfvuabX60Wv19v6eXl5efcdAnBg7DhUHnnkkfjBD34QN27c2HbNwsJCXLlyJdPXPW0cyQ8wWntk94NqIiIeO/tRuoe5w3fSNbr95CSmiLi5kpxYFhGL7+UHfU3fyv0uEyvpFiLyh1b0m4I2hgU1kvPbmrHcfSQi4uLEh+kaJ5vely/6Eq8d/0/pGn8+kh/SFWO5A2zY7aZbaK/tftBXqz/6tjt++uudd96Js2fPxvLycgwG9x51Nz8/H51OZ+uyuJif4AbA/rfjM5Uf//jHERHxi1/8Yts1TdNE0xT82QbAgeKFegDKCBUAyggVAMoIFQDKCBUAyggVAMoIFQDKCBUAyggVAMoIFQDKCBUAyggVAMoIFQDK7PhbijMGkxGtyd1v3zuRHzZx7JHcwLDvHV9K91Dhxqcn0jUWb+VnoRy6lrhBP3d4KXe7jnfzx8V6waye9nTBUJYCg+S9uruZn9UzlR3qEhHfmjiSrnGquZuuMcjvjrThZn7GTWtj9zVag9G3daYCQBmhAkAZoQJAGaECQBmhAkAZoQJAGaECQBmhAkAZoQJAGaECQBmhAkAZoQJAGaECQBmhAkAZoQJAGaECQJm9HdI1HtFKXOP68UG6h3889X5q+0ebj9M93OzlB2zd+vhYusbUYn7A1sy7+dvk0Ae5AUT9Jv+30WAiX6Odn0sVg7F8jeGhBz8s7HArP1SqN9xI17izPp2u0c63Ea313P4YtvK36XB89wfXsD/6ts5UACgjVAAoI1QAKCNUACgjVAAoI1QAKCNUACgz8qdGrl69GsPhMH7605/GW2+9Fd1uN5555pl7ru31etHr9bZ+Xl5ezncKwL438pnKiRMn4umnn45r165FRMT09PYfKlpYWIjZ2dmty9zcXL5TAPa9kUPl7t278dprr8X58+djOBxGt9vddu38/Hx0Op2ty+LiYkmzAOxvIz/99cILL2z9+8KFC/dd2zRNNE2z+64AOJC8UA9AGaECQBmhAkAZoQJAGaECQJk9HtLVitZEYtjMbH5azhMzS6ntz018ku7hfy8/mq6x9kF++NCpm8N0jaN/2f6t5aNqDXN9bJ6dSvcwbD/4wVYREf0m38faqdz23z76QbqHCm9v5Kee/aVzMl1jciVdIlq93JCu9pEj6R6Gh3b/jtzhDm4KZyoAlBEqAJQRKgCUESoAlBEqAJQRKgCUESoAlBEqAJQRKgCUESoAlBEqAJQRKgCUESoAlBEqAJQRKgCUESoAlNnjIV0RrcQ1Hp5ZS/fwWHM7tX2/IIf/uno0XWP6r/mbbvYv+f05ceujdI3+mdnc9pP526S/+/lFWzYOFQzYOp0fnLb+SG6YXdPODZSKiPjd6rfTNf519Xy6xvvvnkjX+MYng3SNGMsdo+1T+d9jfWb3B/nm5ujHpTMVAMoIFQDKCBUAyggVAMoIFQDKCBUAyggVAMoIFQDKCBUAyggVAMoIFQDKCBUAyggVAMoIFQDKCBUAyow8lOOll16K48ePxw9/+MP405/+FGfOnImnnnrqnmt7vV70er2tn5eXl/OdArDvjRwqTz75ZLTb7Zieno5Tp07Fxsb2g4AWFhbiypUr/+H/h+OfXXbr+KHu7jf+3GOTuSFd/9Z7JN3D7ZUj6RrNx+kSMXn703SNYTd/mwwncgOIekfzw7G6pwoGbJ0pGOZ0uvfla77E9FRuSNe/r5xO9/B/OmfTNa6/fzJdY/pWfpjd+Fo/XaN/JDcFrnU4P0Vu48ju98Xmxujbjvz017Vr1+I3v/lNbG5uxvT0dNy6dWvbtfPz89HpdLYui4uLIzcEwME1cvw8//zz8fzzz0dExJkzZ+KJJ57Ydm3TNNE0BfNZAThQvFAPQBmhAkAZoQJAGaECQBmhAkAZoQJAGaECQBmhAkAZoQJAGaECQBmhAkAZoQJAGaECQJn8sIEdGIxFtMZ2v/2ZQyvpHs6N5eZVfDye72FyfDNdo2ByRwwnC27+c/nZG8uPHUpt3/l2uoXYPL2erjF1ND8Lpd3O37Jrq5Op7d++9Y10D4O7E+kaze3Eg8Xnpj8Ypmu0+/ka/UO5/TGYzP/9v3Fk9zU2N0bf1pkKAGWECgBlhAoAZYQKAGWECgBlhAoAZYQKAGWECgBlhAoAZYQKAGWECgBlhAoAZYQKAGWECgBlhAoAZYQKAGX2dEjXcOyzy24dGs8PUppp5wb/XBj/JN3DpdN/Tdf4l4sn0zUmV2bTNVqD/ACjzrdzf9v0z+aHY01MbaRrrPfyd6fBar7G+J1cjXZ+V8T4p610jeZO/tia/DRfo5WfqRf9qdzjzsbh/N//m1O7r9FvG9IFwAMgVAAoI1QAKCNUACgjVAAoI1QAKCNUACgz8hvar169Gp1OJ375y1/G73//++h2u/HMM8/cc22v14te7++fHVheXs53CsC+N/KZyqVLl+LYsWMxGAwiImJ6enrbtQsLCzE7O7t1mZuby3cKwL43cqi8/fbbcefOnVhaWorhcBjdbnfbtfPz89HpdLYui4uLJc0CsL+N/PTXCy+8sPXvCxcu3Hdt0zTRNM3uuwLgQPJCPQBlhAoAZYQKAGWECgBlhAoAZfZ0SFer/9llt5bXt/9szKhWBokGIuJYQQz/48zNdI3/efFiusad9SPpGu1efof0jg9S2w8LethYnUrXGFvN99HczdcY3/7d/iOpGNI1luwhomZI10Q3d2xV2TiSu103DuWPi0FiTthgB7vRmQoAZYQKAGWECgBlhAoAZYQKAGWECgBlhAoAZYQKAGWECgBlhAoAZYQKAGWECgBlhAoAZYQKAGWECgBlhAoAZfZ0SFd7I6KdiLF37xxP9/A/unOp7b/XLKV7eKx5P13jyXPvpWv8r+7FdI327cl0jfFuK9dDJ38Yt9dzPUREjK2nS0Tk51JFezO3/dhavonJ5X0yYKtgf24WDMjamM4dX8PEgK0vtBK7s7WD/ehMBYAyQgWAMkIFgDJCBYAyQgWAMkIFgDJCBYAyQgWAMkIFgDJCBYAyQgWAMkIFgDJCBYAyQgWAMkIFgDIjD6K4evVqRET86Ec/iuvXr8eZM2fiqaeeuufaXq8XvV5v6+fl5eVkmwAcBCOHyqVLl2JlZSW+853vxMrKSmxsbGy7dmFhIa5cufIf/r+9GdFODJvp3Dm0+40/988fPZna/t2ZU+kePtw4kq6xuHIsXWPYzU/+GVsrGG6VrDG2lm6hxE4GGW1bo5+vMb6aa6QpGLA1vpYfsNVKDhuLiOhP5Y/PzYIaw+RzQhXHRcpXMaTr+vXrcePGjbh9+3ZMT0/HrVu3tl07Pz8fnU5n67K4uDh6RwAcWCOfqfz85z/f+veZM2fiiSee2HZt0zTRNE2uMwAOHC/UA1BGqABQRqgAUEaoAFBGqABQRqgAUEaoAFBGqABQRqgAUEaoAFBGqABQRqgAUEaoAFBGqABQZuSvvq/Q7n82qGvXOhPpHt755HRq+83stJ2I2Bzka6z2JtM1Yvjghw9VaOXnQZVobz+3bmRj6/kBWRPJIV3tzXwPg/H8sTWoGLDV7I9jfL8co3thHzwkAPCwECoAlBEqAJQRKgCUESoAlBEqAJQRKgCUESoAlBEqAJQRKgCUESoAlBEqAJQRKgCUESoAlBEqAJTZ23kqG8Not3Y/q2FiOZ+BH344k9o+0/8XpsYzQ2U+MyiYhRKT+SEP/en8bZLdpa1+fl+M9dIlor2RPzbG1vJ9RLKNkhkkY/tjjknF3aTgLv+14kwFgDJCBYAyQgWAMkIFgDJCBYAyQgWAMkIFgDIjf07l9ddfjzfeeCNeeOGFeOutt6Lb7cYzzzxzz7W9Xi96vb+/8X95eTnfKQD73sih8vjjj0fTNHHt2rWIiJient527cLCQly5ciXfHQAHyshPf73yyivx5ptvxvnz52M4HEa329127fz8fHQ6na3L4uJiSbMA7G8jn6m8+OKLW/++cOHCfdc2TRNN0+y+KwAOJC/UA1BGqABQRqgAUEaoAFBGqABQZk+HdLX6n112a2IlP3Gn/8FkavsP2rkhXxERU4fW0zVaBcOHxprEjfG5iiFdw95YavtWftZYyXCs8e3fZT+yit8lOyBrvwzHqlCxP9kZZyoAlBEqAJQRKgCUESoAlBEqAJQRKgCUESoAlBEqAJQRKgCUESoAlBEqAJQRKgCUESoAlBEqAJQRKgCU2ZN5KsPhMCIi+uu5oRX9Xn5Iw2AtN2BhuNpL99CPjXSNinkqg25+2MSgm5/JMljLzVOpOC7a+RE30V4fpmuUzP9I7g7zVPj/9Tc+e+z+4rH8flrDUVYl3bp1K+bm5r7qqwHgK7S4uBjnz5+/75o9CZXBYBBLS0sxMzMTrXv8ib28vBxzc3OxuLgYR48e/arbeejZn7Xsz1r2Z6292J/D4TBWVlbi3Llz0W7f/1R2T57+arfbX5puERFHjx51kBWyP2vZn7Xsz1pf9f6cnZ0daZ0X6gEoI1QAKLMvQqVpmvjVr34VTdM86FYeCvZnLfuzlv1Za7/tzz15oR6Ar4d9caYCwMNBqABQRqgAUGZfhMqrr74ab7zxxoNu46Hx8ssvx+3btx90Gw+Nq1evxksvvRR/+9vfHnQrD4WrV6/Gr3/96+j381/xQ8Trr78eV65c2TfH574IlZMnT0a3233QbTw0Tp8+Hb1e/jvK+MyJEyfi6aefjmvXrj3oVh4Kly5dimPHjsVg4Iu5Kjz++OPx/e9/f98cn/siVD766KOYnp5+0G08NI4dOxZLS0sPuo2Hxt27d+O1116Lb33rWw+6lYfC22+/HXfu3IlOp/OgW3kovPLKK/Hmm2/um+PTW4oBKLMvzlQAeDgIFQDKCBUAyggVAMoIFQDKCBUAyggVAMoIFQDKCBUAyggVAMr8P9Uq7uv+piv8AAAAAElFTkSuQmCC"/>
          <p:cNvSpPr>
            <a:spLocks noChangeAspect="1" noChangeArrowheads="1"/>
          </p:cNvSpPr>
          <p:nvPr/>
        </p:nvSpPr>
        <p:spPr bwMode="auto">
          <a:xfrm>
            <a:off x="1485611" y="2280083"/>
            <a:ext cx="1777134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2" y="823640"/>
            <a:ext cx="1944277" cy="19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25" y="843871"/>
            <a:ext cx="1916660" cy="190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56" y="824788"/>
            <a:ext cx="1928130" cy="194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92" y="805809"/>
            <a:ext cx="1969247" cy="1938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72" y="2828141"/>
            <a:ext cx="1958604" cy="1958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399" y="2867797"/>
            <a:ext cx="1891286" cy="18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49040" y="635965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Abstraction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86" y="1997334"/>
            <a:ext cx="2428461" cy="1821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56" y="1997334"/>
            <a:ext cx="2428461" cy="1821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6" y="1369618"/>
            <a:ext cx="3733963" cy="3066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662" y="1118457"/>
            <a:ext cx="5162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Dog Cat Image Classification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00010" y="4632746"/>
            <a:ext cx="69048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https://www.kaggle.com/c/dogs-vs-cats/data?fbclid=IwAR217O7VxOFWE6Eb5bqiQCe1CrOQ9-Q4sgX_8RcxRUmpHmfyzzdsxhTI7wY</a:t>
            </a:r>
          </a:p>
        </p:txBody>
      </p:sp>
    </p:spTree>
    <p:extLst>
      <p:ext uri="{BB962C8B-B14F-4D97-AF65-F5344CB8AC3E}">
        <p14:creationId xmlns:p14="http://schemas.microsoft.com/office/powerpoint/2010/main" val="35141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4" y="869292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Dashboard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2" y="1269402"/>
            <a:ext cx="4677032" cy="35077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4554" y="1397392"/>
            <a:ext cx="5534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r>
              <a:rPr lang="en-US" dirty="0" smtClean="0"/>
              <a:t> on test set of models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4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60243" y="31378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limitation of these models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dirty="0"/>
              <a:t>approach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Convolution operator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1140</Words>
  <Application>Microsoft Office PowerPoint</Application>
  <PresentationFormat>On-screen Show (16:9)</PresentationFormat>
  <Paragraphs>214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Cambria Math</vt:lpstr>
      <vt:lpstr>Bauhaus 93</vt:lpstr>
      <vt:lpstr>Nunito</vt:lpstr>
      <vt:lpstr>Calibri</vt:lpstr>
      <vt:lpstr>Times New Roman</vt:lpstr>
      <vt:lpstr>Hammersmith One</vt:lpstr>
      <vt:lpstr>Wingdings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94</cp:revision>
  <dcterms:modified xsi:type="dcterms:W3CDTF">2023-12-27T09:15:56Z</dcterms:modified>
</cp:coreProperties>
</file>